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651" r:id="rId2"/>
    <p:sldId id="1652" r:id="rId3"/>
    <p:sldId id="1656" r:id="rId4"/>
    <p:sldId id="1657" r:id="rId5"/>
    <p:sldId id="1658" r:id="rId6"/>
    <p:sldId id="1649" r:id="rId7"/>
    <p:sldId id="1654" r:id="rId8"/>
    <p:sldId id="1660" r:id="rId9"/>
    <p:sldId id="1655" r:id="rId10"/>
    <p:sldId id="1661" r:id="rId11"/>
    <p:sldId id="1647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ждо Илхан Леонидович" initials="МИЛ" lastIdx="2" clrIdx="0">
    <p:extLst>
      <p:ext uri="{19B8F6BF-5375-455C-9EA6-DF929625EA0E}">
        <p15:presenceInfo xmlns:p15="http://schemas.microsoft.com/office/powerpoint/2012/main" userId="Междо Илхан Леонидович" providerId="None"/>
      </p:ext>
    </p:extLst>
  </p:cmAuthor>
  <p:cmAuthor id="2" name="Адельмурдина Юлия Валитовна" initials="АЮВ" lastIdx="1" clrIdx="1">
    <p:extLst>
      <p:ext uri="{19B8F6BF-5375-455C-9EA6-DF929625EA0E}">
        <p15:presenceInfo xmlns:p15="http://schemas.microsoft.com/office/powerpoint/2012/main" userId="Адельмурдина Юлия Валит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7898"/>
    <a:srgbClr val="F1985B"/>
    <a:srgbClr val="897878"/>
    <a:srgbClr val="ED7D31"/>
    <a:srgbClr val="894C75"/>
    <a:srgbClr val="003264"/>
    <a:srgbClr val="B6B82B"/>
    <a:srgbClr val="AA6794"/>
    <a:srgbClr val="600B50"/>
    <a:srgbClr val="F0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6374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136"/>
          </a:xfrm>
          <a:prstGeom prst="rect">
            <a:avLst/>
          </a:prstGeom>
        </p:spPr>
        <p:txBody>
          <a:bodyPr vert="horz" lIns="91436" tIns="45717" rIns="91436" bIns="4571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136"/>
          </a:xfrm>
          <a:prstGeom prst="rect">
            <a:avLst/>
          </a:prstGeom>
        </p:spPr>
        <p:txBody>
          <a:bodyPr vert="horz" lIns="91436" tIns="45717" rIns="91436" bIns="45717" rtlCol="0"/>
          <a:lstStyle>
            <a:lvl1pPr algn="r">
              <a:defRPr sz="1200"/>
            </a:lvl1pPr>
          </a:lstStyle>
          <a:p>
            <a:fld id="{506E70EA-AFD7-4809-A708-F9660181FF93}" type="datetimeFigureOut">
              <a:rPr lang="ru-RU" smtClean="0"/>
              <a:t>15.09.2026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7" rIns="91436" bIns="4571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1436" tIns="45717" rIns="91436" bIns="4571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8135"/>
          </a:xfrm>
          <a:prstGeom prst="rect">
            <a:avLst/>
          </a:prstGeom>
        </p:spPr>
        <p:txBody>
          <a:bodyPr vert="horz" lIns="91436" tIns="45717" rIns="91436" bIns="4571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8135"/>
          </a:xfrm>
          <a:prstGeom prst="rect">
            <a:avLst/>
          </a:prstGeom>
        </p:spPr>
        <p:txBody>
          <a:bodyPr vert="horz" lIns="91436" tIns="45717" rIns="91436" bIns="45717" rtlCol="0" anchor="b"/>
          <a:lstStyle>
            <a:lvl1pPr algn="r">
              <a:defRPr sz="1200"/>
            </a:lvl1pPr>
          </a:lstStyle>
          <a:p>
            <a:fld id="{F214E88D-050E-49E5-B055-6742827941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55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6DAB0-7E71-49C4-BE4F-52850CB20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06B9F3-D40A-470B-946A-8EA745AA5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225593-BBFD-47F8-84CD-65F2BBE25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2DD2-B05F-4627-99BC-ACB7AA0ACEA4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EC5E28-EF01-495D-8A76-DEE00E35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A97EF3-270B-4850-8BCA-6487A523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99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5FBC1-C2CA-4E10-B92B-382601E3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D6615F-512C-4E41-A423-2F6463F6B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3ABFA0-4660-4022-BAF9-B9443078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3E20-BEB2-49F1-8CB4-97384B4D1937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498CE1-3FCA-42D7-A87A-BAE460FF3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3D33CB-F12F-47EF-B027-76CEB7668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69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C013D-FB2C-4B5B-830E-066A8A78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778F7F-AA0D-46B7-97D2-4B1551EC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A7F40-0216-4F3E-AA51-CC1D4FB5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BDE5-1CAC-45F7-A11C-C2EF264B2109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061B8-B375-481A-A2EF-2C84051A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1F8677-EDD0-43CE-9B3E-CEA40E8E4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242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F7D15-73C3-4465-9273-BB98877D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3D3F76-BA20-4623-A58C-7C1CC5DA8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E453FC-2FCC-4E30-874E-4E94B2E04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430BD6-3CD1-46BA-8DA3-87480CA3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0B56-AA6C-408A-91F8-FF7E261F7F85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481370-82B9-4CFA-8976-D33C6B20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805F55-FFE9-4F80-888E-BC2DD397A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02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DD4248-AC97-4B6D-9137-45A903584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0C3026-2BBB-48D7-9B71-3B773B041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D8501A-9532-4607-831E-D203DB4FD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2B28865-99DF-4189-838B-2137F23B4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722B66-A135-40F9-B367-C72AE6CA6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ADC2F1C-2F2E-48E1-B01E-519299E5F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9726C-933D-4C72-BC3C-FA2F54878483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242FBE-EC2F-45E1-BFE9-741309516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EF2257-2F0A-4A7B-AA76-9FA2C095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83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C9D70-7ED3-4A27-BDB3-2BF3FB706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6C4DBD-B808-4068-9C85-1D40C19A8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A08E8-A664-4C7B-8D92-1B700389B112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9643C47-82B8-473E-9B9C-2841D759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1F6FD9-D11D-456D-9F7E-87DA968E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72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DD21BB-B781-40D5-9F16-035EBBEA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422BA-A54B-4D1F-B40B-AB36DA1D8DC6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E57FAE-34BA-4326-808E-A92F49AC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FF97D7-35D5-4CD6-8A94-6536363D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56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2A2C8-7D91-448F-A178-3A64ECBA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7491C1-D54C-4CFE-8ABE-34C977B22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C35EFF-57CD-4DCE-8673-4FE74D2CD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ED3F47-DAE5-4A72-B6AE-925414EFD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E2C66-70E7-4D12-BB76-72B52956EE5D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2B2B4F-6795-420D-A587-B0A94867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0F7C13-DDDE-4F4B-8179-F7231DD2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78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B7381-510C-40B0-B84F-6C2AC6B9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000F40-0046-41AC-9B2B-70271A172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DA990B-7E3A-4E7A-998A-C9256AF61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906B70-5369-4358-B537-1E2D5B43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35CE-2C12-4AFC-A222-80B388F90847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830980-620E-4947-8A31-6D5735A91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269B20-7DA3-4C1E-A607-D69B0B94C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00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A3BE4-FF80-4812-92FA-F4BC5C09F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66425D-EBDA-4E08-97F7-9853B1E83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A33CE2-47D8-48EC-8401-0E6DD4A0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264B9-A4E9-490D-99A5-3C2E2846FA4C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0C156-07DA-4C53-B300-0C2BA6CDF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055BB9-B619-4D3A-9E9F-14CFA23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33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31BE60-A8D4-41E4-B4D3-8E9A015FC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E6A8B8-DB7F-439E-ACB7-C394AA4B3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FDA333-B7B5-4574-AAF4-00680DE9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EF7-1529-492A-ADEE-494FE5597F50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2F9E9F-14C3-40D2-BF1B-6965EACFC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A5C845-8FA1-4867-B122-3B0B60BA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68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D0A24-F888-4966-A3D3-F9870DB54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4BDB3F-F4F0-4D00-AD95-7D51A8294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F6DCE9-A0FF-4F3A-AC2C-176C681E3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FBEDC-2EBF-4240-8C0F-353386218FBF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41323-D4B5-4A90-86D0-83B9FAC65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F0479-DAA7-4CCB-908A-7360E973E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AFBD5-BD17-4BA7-8829-D9AE7C0800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57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ustore.ru/catalog/app/com.aisgorod.mpo.rb" TargetMode="External"/><Relationship Id="rId5" Type="http://schemas.openxmlformats.org/officeDocument/2006/relationships/hyperlink" Target="https://play.google.com/store/apps/details?id=com.aisgorod.mpo.rb" TargetMode="External"/><Relationship Id="rId10" Type="http://schemas.openxmlformats.org/officeDocument/2006/relationships/hyperlink" Target="https://apps.apple.com/ru/app/&#1077;&#1080;&#1088;&#1094;-&#1088;&#1073;-&#1084;&#1086;&#1080;-&#1087;&#1083;&#1072;&#1090;&#1077;&#1078;&#1080;/id6477920925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cid:E82DFB95-8D0E-47CB-8EBC-6627DCBDE9AD" TargetMode="External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1.wdp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1.wdp"/><Relationship Id="rId7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microsoft.com/office/2007/relationships/hdphoto" Target="../media/hdphoto1.wdp"/><Relationship Id="rId7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1.wdp"/><Relationship Id="rId7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microsoft.com/office/2007/relationships/hdphoto" Target="../media/hdphoto1.wdp"/><Relationship Id="rId7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microsoft.com/office/2007/relationships/hdphoto" Target="../media/hdphoto1.wdp"/><Relationship Id="rId7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2.png"/><Relationship Id="rId9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9FDAA-83A3-405E-AECA-895056D86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448" y="3370602"/>
            <a:ext cx="11312854" cy="439131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600B50"/>
                </a:solidFill>
                <a:latin typeface="Arial" panose="020B0604020202020204" pitchFamily="34" charset="0"/>
                <a:ea typeface="Liberation Serif" panose="02020603050405020304" pitchFamily="18" charset="0"/>
                <a:cs typeface="Arial" panose="020B0604020202020204" pitchFamily="34" charset="0"/>
              </a:rPr>
              <a:t>ИНСТРУКЦИЯ ДЛЯ ПОЛЬЗОВАТЕЛЕЙ МОБИЛЬНОГО ПРИЛОЖЕНИЯ</a:t>
            </a:r>
            <a:br>
              <a:rPr lang="ru-RU" sz="2000" dirty="0">
                <a:solidFill>
                  <a:srgbClr val="600B50"/>
                </a:solidFill>
                <a:latin typeface="Arial" panose="020B0604020202020204" pitchFamily="34" charset="0"/>
                <a:ea typeface="Liberation Serif" panose="02020603050405020304" pitchFamily="18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600B50"/>
                </a:solidFill>
                <a:latin typeface="Arial" panose="020B0604020202020204" pitchFamily="34" charset="0"/>
                <a:ea typeface="Liberation Serif" panose="02020603050405020304" pitchFamily="18" charset="0"/>
                <a:cs typeface="Arial" panose="020B0604020202020204" pitchFamily="34" charset="0"/>
              </a:rPr>
              <a:t>«ЕИРЦ РБ- МОИ ПЛАТЕЖИ» НА ОПЕРАЦИОННЫХ СИСТЕМАХ ANDROID И IOS.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D44CBF-654E-4CCE-8A22-90B692672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09" b="14488"/>
          <a:stretch/>
        </p:blipFill>
        <p:spPr>
          <a:xfrm>
            <a:off x="8463516" y="3809733"/>
            <a:ext cx="3728484" cy="30482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A50B78-8F8F-4402-97EC-E0DB1A604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24" y="354697"/>
            <a:ext cx="36576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2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7773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Скачивание мобильного приложения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524182" y="1374992"/>
            <a:ext cx="0" cy="4700076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236567" y="1374992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930329" y="1349342"/>
            <a:ext cx="355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4247" y="945982"/>
            <a:ext cx="11481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Мобильное приложение «ЕИРЦ РБ – Мои платежи» доступно для скачивания в следующих магазинах приложений: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2F546134-4114-42A7-9D08-AB7B3167E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76850"/>
              </p:ext>
            </p:extLst>
          </p:nvPr>
        </p:nvGraphicFramePr>
        <p:xfrm>
          <a:off x="267056" y="1883227"/>
          <a:ext cx="4882546" cy="3657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389">
                  <a:extLst>
                    <a:ext uri="{9D8B030D-6E8A-4147-A177-3AD203B41FA5}">
                      <a16:colId xmlns:a16="http://schemas.microsoft.com/office/drawing/2014/main" val="4268140547"/>
                    </a:ext>
                  </a:extLst>
                </a:gridCol>
                <a:gridCol w="1751157">
                  <a:extLst>
                    <a:ext uri="{9D8B030D-6E8A-4147-A177-3AD203B41FA5}">
                      <a16:colId xmlns:a16="http://schemas.microsoft.com/office/drawing/2014/main" val="747000607"/>
                    </a:ext>
                  </a:extLst>
                </a:gridCol>
              </a:tblGrid>
              <a:tr h="206719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789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 Play</a:t>
                      </a:r>
                      <a:endParaRPr lang="ru-RU" sz="1800" b="1" kern="1200" dirty="0">
                        <a:solidFill>
                          <a:srgbClr val="C0789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https://play.google.com/store/apps/details?id=com.aisgorod.mpo.rb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b="0" kern="1200" dirty="0">
                        <a:solidFill>
                          <a:srgbClr val="C0789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123466"/>
                  </a:ext>
                </a:extLst>
              </a:tr>
              <a:tr h="1590147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C0789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RuStore</a:t>
                      </a:r>
                      <a:endParaRPr lang="ru-RU" sz="1800" kern="1200" dirty="0">
                        <a:solidFill>
                          <a:srgbClr val="C0789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80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rustore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ru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catalog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app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en-US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80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aisgorod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80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mpo</a:t>
                      </a:r>
                      <a:r>
                        <a:rPr lang="ru-RU" sz="1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lang="en-US" sz="180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rb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C0789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555104"/>
                  </a:ext>
                </a:extLst>
              </a:tr>
            </a:tbl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DB0BB2E-928B-4CFB-9277-7E8AA03BD8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6900" y="2042214"/>
            <a:ext cx="1514475" cy="15049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85ED791-5F82-4256-8F01-427356D49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6900" y="4091571"/>
            <a:ext cx="1514475" cy="133736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050F9F8-95DA-4137-B4F1-C556CDA3BE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4811" y="1999952"/>
            <a:ext cx="1474778" cy="1429048"/>
          </a:xfrm>
          <a:prstGeom prst="rect">
            <a:avLst/>
          </a:prstGeom>
        </p:spPr>
      </p:pic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A7AD65DE-671C-42A2-9513-F3CA5AC25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785807"/>
              </p:ext>
            </p:extLst>
          </p:nvPr>
        </p:nvGraphicFramePr>
        <p:xfrm>
          <a:off x="5825697" y="1885704"/>
          <a:ext cx="5127497" cy="2067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4784">
                  <a:extLst>
                    <a:ext uri="{9D8B030D-6E8A-4147-A177-3AD203B41FA5}">
                      <a16:colId xmlns:a16="http://schemas.microsoft.com/office/drawing/2014/main" val="4268140547"/>
                    </a:ext>
                  </a:extLst>
                </a:gridCol>
                <a:gridCol w="1812713">
                  <a:extLst>
                    <a:ext uri="{9D8B030D-6E8A-4147-A177-3AD203B41FA5}">
                      <a16:colId xmlns:a16="http://schemas.microsoft.com/office/drawing/2014/main" val="747000607"/>
                    </a:ext>
                  </a:extLst>
                </a:gridCol>
              </a:tblGrid>
              <a:tr h="206719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ln>
                            <a:solidFill>
                              <a:srgbClr val="C07898"/>
                            </a:solidFill>
                          </a:ln>
                          <a:solidFill>
                            <a:srgbClr val="C0789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 Store</a:t>
                      </a:r>
                      <a:endParaRPr lang="ru-RU" sz="1800" b="1" kern="1200" dirty="0">
                        <a:ln>
                          <a:solidFill>
                            <a:srgbClr val="C07898"/>
                          </a:solidFill>
                        </a:ln>
                        <a:solidFill>
                          <a:srgbClr val="C0789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https://apps.apple.com/ru/app/</a:t>
                      </a:r>
                      <a:r>
                        <a:rPr lang="ru-RU" sz="1800" b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еирц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ru-RU" sz="1800" b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рб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ru-RU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мои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ru-RU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платежи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/id6477920925</a:t>
                      </a:r>
                      <a:endParaRPr lang="ru-RU" sz="1800" b="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b="0" kern="1200" dirty="0">
                        <a:solidFill>
                          <a:srgbClr val="C0789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123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64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3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7773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135994" y="1777041"/>
            <a:ext cx="0" cy="5022665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744117" y="2218753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033115" y="2019354"/>
            <a:ext cx="355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7004" y="642448"/>
            <a:ext cx="58089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Для регистрации в личном кабинете клиента (далее - ЛКК) ООО «ЕИРЦ РБ» необходимо:</a:t>
            </a:r>
          </a:p>
          <a:p>
            <a:pPr marL="171450" indent="-171450">
              <a:buFontTx/>
              <a:buChar char="-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установить мобильное приложение «ЕИРЦ РБ – Мои платежи» на гаджет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на главной странице мобильного приложения нажать на кнопку «Регистрация»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заполнить поля следующей информацией: Логин; Фамилия; Имя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Отчество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Пароль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 пароля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Адрес электронной почты; Номер мобильного телефона; </a:t>
            </a:r>
          </a:p>
          <a:p>
            <a:pPr marL="171450" indent="-171450">
              <a:buFontTx/>
              <a:buChar char="-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поставить галочку в поле «Даю своё согласие на обработку персональных данных; </a:t>
            </a:r>
          </a:p>
          <a:p>
            <a:pPr marL="171450" indent="-171450">
              <a:buFontTx/>
              <a:buChar char="-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нажать на кнопку «Зарегистрироваться/ Регистрация».</a:t>
            </a:r>
          </a:p>
          <a:p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* - Обозначает обязательное заполнение полей.</a:t>
            </a:r>
          </a:p>
        </p:txBody>
      </p:sp>
      <p:pic>
        <p:nvPicPr>
          <p:cNvPr id="18" name="Рисунок 1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" b="26329"/>
          <a:stretch/>
        </p:blipFill>
        <p:spPr bwMode="auto">
          <a:xfrm>
            <a:off x="5350559" y="2587705"/>
            <a:ext cx="2113340" cy="3627848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8" b="55603"/>
          <a:stretch/>
        </p:blipFill>
        <p:spPr bwMode="auto">
          <a:xfrm>
            <a:off x="7584367" y="2569626"/>
            <a:ext cx="2004146" cy="161034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8" b="33206"/>
          <a:stretch/>
        </p:blipFill>
        <p:spPr bwMode="auto">
          <a:xfrm>
            <a:off x="8935419" y="4243026"/>
            <a:ext cx="1684661" cy="2530801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0" b="57585"/>
          <a:stretch/>
        </p:blipFill>
        <p:spPr bwMode="auto">
          <a:xfrm>
            <a:off x="9777750" y="2561102"/>
            <a:ext cx="1902093" cy="1610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787DCB9E-17A7-4542-850D-6225058D2425}"/>
              </a:ext>
            </a:extLst>
          </p:cNvPr>
          <p:cNvSpPr/>
          <p:nvPr/>
        </p:nvSpPr>
        <p:spPr>
          <a:xfrm>
            <a:off x="5416208" y="5708929"/>
            <a:ext cx="565031" cy="1829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868D10-7086-4529-B2D3-EE7317E9170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 b="6020"/>
          <a:stretch/>
        </p:blipFill>
        <p:spPr>
          <a:xfrm>
            <a:off x="407789" y="2332090"/>
            <a:ext cx="2035269" cy="3984649"/>
          </a:xfrm>
          <a:prstGeom prst="rect">
            <a:avLst/>
          </a:prstGeom>
          <a:ln>
            <a:solidFill>
              <a:srgbClr val="C07898"/>
            </a:solidFill>
          </a:ln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754C0BA7-8AE7-485B-8094-6DE81AD44286}"/>
              </a:ext>
            </a:extLst>
          </p:cNvPr>
          <p:cNvSpPr/>
          <p:nvPr/>
        </p:nvSpPr>
        <p:spPr>
          <a:xfrm>
            <a:off x="448575" y="4881054"/>
            <a:ext cx="584540" cy="174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50D7C3-AE93-4847-9A90-5E22DB93761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1" b="13680"/>
          <a:stretch/>
        </p:blipFill>
        <p:spPr>
          <a:xfrm>
            <a:off x="2846056" y="2332090"/>
            <a:ext cx="2009725" cy="4525910"/>
          </a:xfrm>
          <a:prstGeom prst="rect">
            <a:avLst/>
          </a:prstGeom>
          <a:ln>
            <a:solidFill>
              <a:srgbClr val="C07898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83BE11-D83A-4D8C-9D3E-B4A86A6B2AAA}"/>
              </a:ext>
            </a:extLst>
          </p:cNvPr>
          <p:cNvSpPr/>
          <p:nvPr/>
        </p:nvSpPr>
        <p:spPr>
          <a:xfrm>
            <a:off x="6824289" y="700411"/>
            <a:ext cx="2675989" cy="132772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Далее необходимо зайти на почту, указанную при регистрации, открыть письмо от «ЕИРЦ РБ- Мои платежи» и нажать «Подтвердить почту», после чего в личном кабинете отобразится сообщение </a:t>
            </a:r>
            <a:r>
              <a:rPr lang="ru-RU" sz="1200" b="1" dirty="0">
                <a:solidFill>
                  <a:schemeClr val="tx1"/>
                </a:solidFill>
              </a:rPr>
              <a:t>об успешном подтверждении электронной почты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400E81-1F43-42E6-99C9-A10337579952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t="27558" r="40626" b="35245"/>
          <a:stretch/>
        </p:blipFill>
        <p:spPr bwMode="auto">
          <a:xfrm>
            <a:off x="9538689" y="672520"/>
            <a:ext cx="1862591" cy="1546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Восклицательный знак Изображения – скачать бесплатно на Freepik">
            <a:extLst>
              <a:ext uri="{FF2B5EF4-FFF2-40B4-BE49-F238E27FC236}">
                <a16:creationId xmlns:a16="http://schemas.microsoft.com/office/drawing/2014/main" id="{1A707C7F-9BBC-4EEF-8429-A0E003494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2" t="14694" r="38882" b="14285"/>
          <a:stretch/>
        </p:blipFill>
        <p:spPr bwMode="auto">
          <a:xfrm>
            <a:off x="6328311" y="666951"/>
            <a:ext cx="323604" cy="90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46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4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7773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Авторизация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359879" y="1198702"/>
            <a:ext cx="0" cy="5415654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584367" y="1191513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033115" y="1214333"/>
            <a:ext cx="355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4822" y="772599"/>
            <a:ext cx="11392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 необходимости, возможно выбрать удобный способ авторизации при первом входе в приложение, либо в разделе «Настройки» - «Авторизация».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AD607D-B06B-4428-B14C-1F0DE56081DA}"/>
              </a:ext>
            </a:extLst>
          </p:cNvPr>
          <p:cNvSpPr txBox="1"/>
          <p:nvPr/>
        </p:nvSpPr>
        <p:spPr>
          <a:xfrm>
            <a:off x="85121" y="1483901"/>
            <a:ext cx="4798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Варианты авторизации – «По </a:t>
            </a:r>
            <a:r>
              <a:rPr lang="ru-RU" sz="1200" dirty="0" err="1"/>
              <a:t>Пин</a:t>
            </a:r>
            <a:r>
              <a:rPr lang="ru-RU" sz="1200" dirty="0"/>
              <a:t>-коду», либо «По отпечатку пальца»: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4E4EA31-9830-490B-AA5E-CC3535FDEBD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94" y="1812501"/>
            <a:ext cx="2164726" cy="4794666"/>
          </a:xfrm>
          <a:prstGeom prst="rect">
            <a:avLst/>
          </a:prstGeom>
          <a:noFill/>
          <a:ln>
            <a:solidFill>
              <a:srgbClr val="C07898"/>
            </a:solidFill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EB281F-1039-4B5B-AEB8-2A30B915222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770" y="1812501"/>
            <a:ext cx="2353591" cy="4732638"/>
          </a:xfrm>
          <a:prstGeom prst="rect">
            <a:avLst/>
          </a:prstGeom>
          <a:noFill/>
          <a:ln>
            <a:solidFill>
              <a:srgbClr val="C07898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EFC3B25-B080-43EC-B03D-65AEB6D14BA6}"/>
              </a:ext>
            </a:extLst>
          </p:cNvPr>
          <p:cNvSpPr txBox="1"/>
          <p:nvPr/>
        </p:nvSpPr>
        <p:spPr>
          <a:xfrm>
            <a:off x="5359879" y="1418479"/>
            <a:ext cx="658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Пароль для мобильного приложения «ЕИРЦ РБ – Мои платежи» можно сохранить в приложении «Пароли», для автоматического ввода при последующих входах.</a:t>
            </a:r>
          </a:p>
          <a:p>
            <a:endParaRPr lang="ru-RU" sz="1200" dirty="0"/>
          </a:p>
        </p:txBody>
      </p:sp>
      <p:pic>
        <p:nvPicPr>
          <p:cNvPr id="31" name="Рисунок 30" descr="IMG_2241.PNG">
            <a:extLst>
              <a:ext uri="{FF2B5EF4-FFF2-40B4-BE49-F238E27FC236}">
                <a16:creationId xmlns:a16="http://schemas.microsoft.com/office/drawing/2014/main" id="{0CD4AEF0-EB8C-45AF-87C2-D8103416F2CF}"/>
              </a:ext>
            </a:extLst>
          </p:cNvPr>
          <p:cNvPicPr/>
          <p:nvPr/>
        </p:nvPicPr>
        <p:blipFill rotWithShape="1"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8"/>
          <a:stretch/>
        </p:blipFill>
        <p:spPr bwMode="auto">
          <a:xfrm>
            <a:off x="7584367" y="1922000"/>
            <a:ext cx="2516977" cy="4692356"/>
          </a:xfrm>
          <a:prstGeom prst="rect">
            <a:avLst/>
          </a:prstGeom>
          <a:noFill/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844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5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9133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Восстановление пароля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653579" y="1759528"/>
            <a:ext cx="0" cy="4821186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144420" y="1786004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989983" y="1785981"/>
            <a:ext cx="355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7577" y="720610"/>
            <a:ext cx="11332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Условием для восстановления пароля является доступ к электронной почте, которая была указана при регистрации.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странице «Забыли пароль?» введите электронную почту, которая была указана при регистрации, затем нажмите «Отправить».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электронную почту, указанную при регистрации, будет направлено письмо со ссылкой для сброса пароля.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этом этапе необходимо придумать новый пароль.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3374E08-93CE-4D83-ADFF-ECA05B04F7C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2" b="2243"/>
          <a:stretch/>
        </p:blipFill>
        <p:spPr bwMode="auto">
          <a:xfrm>
            <a:off x="353253" y="2270240"/>
            <a:ext cx="1921510" cy="3867150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BD14A37-350F-4CFD-AC7B-EDF956A383D4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8" b="49945"/>
          <a:stretch/>
        </p:blipFill>
        <p:spPr bwMode="auto">
          <a:xfrm>
            <a:off x="2812192" y="2265344"/>
            <a:ext cx="1981200" cy="2192655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7EF6F9F-8C2B-4661-BCBA-8FEE86F055FE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4" b="54746"/>
          <a:stretch/>
        </p:blipFill>
        <p:spPr bwMode="auto">
          <a:xfrm>
            <a:off x="8811260" y="2312789"/>
            <a:ext cx="2341880" cy="2035810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DBBB281-97D4-4E23-9731-BB3FA0B941FD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" b="26329"/>
          <a:stretch/>
        </p:blipFill>
        <p:spPr bwMode="auto">
          <a:xfrm>
            <a:off x="6248400" y="2312789"/>
            <a:ext cx="2113340" cy="3627848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962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6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9167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лицевого счёта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929647" y="2048070"/>
            <a:ext cx="24289" cy="4726136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597345" y="2040376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444801" y="2048070"/>
            <a:ext cx="310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7003" y="734890"/>
            <a:ext cx="7161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странице «Главная» личного кабинета необходимо нажать кнопку «Добавить лицевой счёт».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открывшемся окне: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Указать населенный пункт, улицу, дом, квартиру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Ввести номер лицевого счёта;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 Нажать «Добавить лицевой счёт».</a:t>
            </a:r>
          </a:p>
        </p:txBody>
      </p:sp>
      <p:pic>
        <p:nvPicPr>
          <p:cNvPr id="23" name="Рисунок 2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7" b="1875"/>
          <a:stretch/>
        </p:blipFill>
        <p:spPr bwMode="auto">
          <a:xfrm>
            <a:off x="6457414" y="2428353"/>
            <a:ext cx="2229718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Рисунок 24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" t="14436" r="36978" b="1479"/>
          <a:stretch/>
        </p:blipFill>
        <p:spPr bwMode="auto">
          <a:xfrm>
            <a:off x="435535" y="2428353"/>
            <a:ext cx="2394857" cy="4159606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Рисунок 26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 b="2142"/>
          <a:stretch/>
        </p:blipFill>
        <p:spPr bwMode="auto">
          <a:xfrm>
            <a:off x="3333869" y="2429260"/>
            <a:ext cx="2106253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9" b="2207"/>
          <a:stretch/>
        </p:blipFill>
        <p:spPr bwMode="auto">
          <a:xfrm>
            <a:off x="9190610" y="2428352"/>
            <a:ext cx="2177143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4219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7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8934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показаний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939070" y="1163675"/>
            <a:ext cx="41799" cy="5694325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566803" y="1163675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337325" y="1160125"/>
            <a:ext cx="310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003" y="812078"/>
            <a:ext cx="11755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передачи показаний Вам необходимо в личном кабинете на нижней панели экрана выбрать вкладку «Приборы», внести показание и нажать «Отправить».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36769" y="5834138"/>
            <a:ext cx="44687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Для просмотра раннее переданных показаний необходимо: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1) Во вкладке «Главная» провалиться в лицевой счёт;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2) Нажать «Приборы учёта»;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3) На появившейся странице нажать на «История».</a:t>
            </a:r>
          </a:p>
        </p:txBody>
      </p:sp>
      <p:pic>
        <p:nvPicPr>
          <p:cNvPr id="23" name="Рисунок 2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r="37553" b="1497"/>
          <a:stretch/>
        </p:blipFill>
        <p:spPr bwMode="auto">
          <a:xfrm>
            <a:off x="628464" y="1556281"/>
            <a:ext cx="1818005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Рисунок 24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4" b="2760"/>
          <a:stretch/>
        </p:blipFill>
        <p:spPr bwMode="auto">
          <a:xfrm>
            <a:off x="6652308" y="1598158"/>
            <a:ext cx="1932305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Рисунок 26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9" r="207" b="189"/>
          <a:stretch/>
        </p:blipFill>
        <p:spPr bwMode="auto">
          <a:xfrm>
            <a:off x="9078585" y="1598157"/>
            <a:ext cx="2060575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92144" y="5834138"/>
            <a:ext cx="4298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Для просмотра раннее переданных показаний необходимо: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1) Во вкладке «Главная» провалиться в лицевой счёт;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2) Нажать «Приборы учёта»;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3) На появившейся странице нажать на «Показания».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C509BE-22E7-41D8-8E92-2DF5C65FCD05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7" b="3202"/>
          <a:stretch/>
        </p:blipFill>
        <p:spPr bwMode="auto">
          <a:xfrm>
            <a:off x="2985359" y="1549621"/>
            <a:ext cx="2019935" cy="42557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011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8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9280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6845003" y="2034271"/>
            <a:ext cx="24938" cy="4699422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8083305" y="2051466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807766" y="2083561"/>
            <a:ext cx="310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" r="38066" b="1964"/>
          <a:stretch/>
        </p:blipFill>
        <p:spPr bwMode="auto">
          <a:xfrm>
            <a:off x="192978" y="2380217"/>
            <a:ext cx="1976647" cy="4158695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87003" y="3848101"/>
            <a:ext cx="885781" cy="535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24" name="Рисунок 2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" r="37803" b="1921"/>
          <a:stretch/>
        </p:blipFill>
        <p:spPr bwMode="auto">
          <a:xfrm>
            <a:off x="2319772" y="2380217"/>
            <a:ext cx="2080234" cy="4158699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6" b="3420"/>
          <a:stretch/>
        </p:blipFill>
        <p:spPr bwMode="auto">
          <a:xfrm>
            <a:off x="7185127" y="2380217"/>
            <a:ext cx="2093117" cy="4158701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83622" y="805272"/>
            <a:ext cx="74546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оплаты в личном кабинете необходимо выбрать вкладку «Оплата» на нижней панели экрана, где появится окно Лицевого счета, переходим на «Оплата ЖКХ».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После выбора оплаты с ДСЖ, либо без Вы будете перенаправлены на страницу совершения платежа, на которой автоматически указывается сальдо в поле «Сумма оплаты», необходимо выбрать «Способ оплаты» и нажать кнопку «Оплатить».</a:t>
            </a:r>
          </a:p>
          <a:p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51" b="24364"/>
          <a:stretch/>
        </p:blipFill>
        <p:spPr>
          <a:xfrm>
            <a:off x="9567948" y="2360560"/>
            <a:ext cx="2113150" cy="4158700"/>
          </a:xfrm>
          <a:prstGeom prst="rect">
            <a:avLst/>
          </a:prstGeom>
          <a:ln>
            <a:solidFill>
              <a:srgbClr val="C07898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57" y="2380217"/>
            <a:ext cx="2059204" cy="4158699"/>
          </a:xfrm>
          <a:prstGeom prst="rect">
            <a:avLst/>
          </a:prstGeom>
          <a:ln>
            <a:solidFill>
              <a:srgbClr val="C07898"/>
            </a:solidFill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52BCDE4-B83C-4214-8866-94FC74D2F980}"/>
              </a:ext>
            </a:extLst>
          </p:cNvPr>
          <p:cNvSpPr/>
          <p:nvPr/>
        </p:nvSpPr>
        <p:spPr>
          <a:xfrm>
            <a:off x="8361745" y="794793"/>
            <a:ext cx="3414604" cy="112551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Нововведение способа оплаты </a:t>
            </a:r>
            <a:r>
              <a:rPr lang="ru-RU" sz="1200" b="1" dirty="0">
                <a:solidFill>
                  <a:schemeClr val="tx1"/>
                </a:solidFill>
              </a:rPr>
              <a:t>Цифровым рублем </a:t>
            </a:r>
            <a:r>
              <a:rPr lang="ru-RU" sz="1200" dirty="0">
                <a:solidFill>
                  <a:schemeClr val="tx1"/>
                </a:solidFill>
              </a:rPr>
              <a:t>в соответствии с требованием законодательства от 23.07.2025 №248-ФЗ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«О внесении изменений в отдельные законодательные акты Российской Федерации».</a:t>
            </a:r>
          </a:p>
        </p:txBody>
      </p:sp>
      <p:pic>
        <p:nvPicPr>
          <p:cNvPr id="25" name="Picture 2" descr="Восклицательный знак Изображения – скачать бесплатно на Freepik">
            <a:extLst>
              <a:ext uri="{FF2B5EF4-FFF2-40B4-BE49-F238E27FC236}">
                <a16:creationId xmlns:a16="http://schemas.microsoft.com/office/drawing/2014/main" id="{6C0A96A3-621A-4988-A548-40EDDA76F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2" t="14694" r="38882" b="14285"/>
          <a:stretch/>
        </p:blipFill>
        <p:spPr bwMode="auto">
          <a:xfrm>
            <a:off x="7942890" y="791204"/>
            <a:ext cx="323604" cy="90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8FB8776-3526-4588-9DA7-4CE3BC3D16C3}"/>
              </a:ext>
            </a:extLst>
          </p:cNvPr>
          <p:cNvSpPr/>
          <p:nvPr/>
        </p:nvSpPr>
        <p:spPr>
          <a:xfrm>
            <a:off x="7210065" y="3814220"/>
            <a:ext cx="1056429" cy="535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252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AFBD5-BD17-4BA7-8829-D9AE7C0800B3}" type="slidenum">
              <a:rPr lang="ru-RU" b="1" smtClean="0"/>
              <a:t>9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921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обращения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>
            <a:off x="5486129" y="3013765"/>
            <a:ext cx="0" cy="3593402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148091" y="2629886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994308" y="2624823"/>
            <a:ext cx="310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AutoShape 2" descr="Приложения в Google Play – ЕИРЦ РБ – Мои платежи">
            <a:extLst>
              <a:ext uri="{FF2B5EF4-FFF2-40B4-BE49-F238E27FC236}">
                <a16:creationId xmlns:a16="http://schemas.microsoft.com/office/drawing/2014/main" id="{E9C3D09A-8C60-4A11-A81B-75208CE6E6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329535" y="650467"/>
            <a:ext cx="901956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 вкладке «Главная» в верхней части страницы необходимо нажать на кнопку «Обращения».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Далее Вы будете перенаправлены на страницу обращений, для создания нового обращения нажимаете «Новое обращение» или «+».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открывшейся форме необходимо: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Выбрать лицевой счёт;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Выбрать основной раздел вопросов;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Выбрать тему вопроса;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Указать электронную почту;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Написать тест обращения;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При необходимости вложить к обращению файлы.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Нажать кнопку «Отправить».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Истории направленных обращений находится во вкладке «Обращения».</a:t>
            </a:r>
          </a:p>
        </p:txBody>
      </p:sp>
      <p:pic>
        <p:nvPicPr>
          <p:cNvPr id="23" name="Рисунок 2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" r="72104" b="59278"/>
          <a:stretch/>
        </p:blipFill>
        <p:spPr bwMode="auto">
          <a:xfrm>
            <a:off x="347577" y="2993384"/>
            <a:ext cx="1828800" cy="3613783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" r="72107" b="59550"/>
          <a:stretch/>
        </p:blipFill>
        <p:spPr bwMode="auto">
          <a:xfrm>
            <a:off x="2938049" y="2984212"/>
            <a:ext cx="1902865" cy="3613783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9" b="3674"/>
          <a:stretch/>
        </p:blipFill>
        <p:spPr bwMode="auto">
          <a:xfrm>
            <a:off x="6099025" y="2984211"/>
            <a:ext cx="1924050" cy="3613783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8" b="20974"/>
          <a:stretch/>
        </p:blipFill>
        <p:spPr bwMode="auto">
          <a:xfrm>
            <a:off x="8800753" y="2990812"/>
            <a:ext cx="2224405" cy="3618926"/>
          </a:xfrm>
          <a:prstGeom prst="rect">
            <a:avLst/>
          </a:prstGeom>
          <a:ln>
            <a:solidFill>
              <a:srgbClr val="C07898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499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43F2C-B453-4C34-B49B-35EEA47819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907" y="175935"/>
            <a:ext cx="1626837" cy="499740"/>
          </a:xfrm>
          <a:prstGeom prst="rect">
            <a:avLst/>
          </a:prstGeom>
          <a:noFill/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4DAA51-6D9F-4D9A-A3AC-DBE2CBFE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2397" y="6348038"/>
            <a:ext cx="2743200" cy="365125"/>
          </a:xfrm>
        </p:spPr>
        <p:txBody>
          <a:bodyPr/>
          <a:lstStyle/>
          <a:p>
            <a:fld id="{7B8AFBD5-BD17-4BA7-8829-D9AE7C0800B3}" type="slidenum">
              <a:rPr lang="ru-RU" b="1" smtClean="0"/>
              <a:t>10</a:t>
            </a:fld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F50D0C-5B9A-40FD-9DA2-DA13DDE336D2}"/>
              </a:ext>
            </a:extLst>
          </p:cNvPr>
          <p:cNvSpPr/>
          <p:nvPr/>
        </p:nvSpPr>
        <p:spPr>
          <a:xfrm>
            <a:off x="287003" y="250833"/>
            <a:ext cx="921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Полезная информация в мобильном приложении «ЕИРЦ РБ - Мои платежи»</a:t>
            </a:r>
            <a:endParaRPr lang="ru-RU" dirty="0">
              <a:solidFill>
                <a:srgbClr val="F08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56F758-19D3-43D0-8FF9-EACAA7AC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1198" y="0"/>
            <a:ext cx="2127920" cy="714848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4F9D2E7-7CC2-4A8E-91CE-A4C15692BD65}"/>
              </a:ext>
            </a:extLst>
          </p:cNvPr>
          <p:cNvCxnSpPr>
            <a:cxnSpLocks/>
          </p:cNvCxnSpPr>
          <p:nvPr/>
        </p:nvCxnSpPr>
        <p:spPr>
          <a:xfrm>
            <a:off x="347577" y="607863"/>
            <a:ext cx="9001522" cy="0"/>
          </a:xfrm>
          <a:prstGeom prst="line">
            <a:avLst/>
          </a:prstGeom>
          <a:ln w="28575">
            <a:solidFill>
              <a:srgbClr val="600B50"/>
            </a:solidFill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36E7BB3-E384-49DA-A905-BD0631F75AD2}"/>
              </a:ext>
            </a:extLst>
          </p:cNvPr>
          <p:cNvCxnSpPr>
            <a:cxnSpLocks/>
          </p:cNvCxnSpPr>
          <p:nvPr/>
        </p:nvCxnSpPr>
        <p:spPr>
          <a:xfrm flipH="1">
            <a:off x="5678596" y="1333095"/>
            <a:ext cx="8417" cy="5524905"/>
          </a:xfrm>
          <a:prstGeom prst="line">
            <a:avLst/>
          </a:prstGeom>
          <a:ln w="19050">
            <a:solidFill>
              <a:srgbClr val="8978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DA4634-D23A-4BA9-ABE2-B05521FA9B1B}"/>
              </a:ext>
            </a:extLst>
          </p:cNvPr>
          <p:cNvSpPr txBox="1"/>
          <p:nvPr/>
        </p:nvSpPr>
        <p:spPr>
          <a:xfrm>
            <a:off x="7215515" y="1344180"/>
            <a:ext cx="26759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en-US" sz="13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573DA1-F4F7-461C-A9C2-1451B350916B}"/>
              </a:ext>
            </a:extLst>
          </p:cNvPr>
          <p:cNvSpPr txBox="1"/>
          <p:nvPr/>
        </p:nvSpPr>
        <p:spPr>
          <a:xfrm>
            <a:off x="1012394" y="1402393"/>
            <a:ext cx="3104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СИСТЕМА </a:t>
            </a:r>
            <a:r>
              <a:rPr lang="en-US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200" b="1" dirty="0">
                <a:solidFill>
                  <a:srgbClr val="897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003" y="700831"/>
            <a:ext cx="9019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 вкладке «Главная» в верхней части страницы необходимо нажать на вкладку «Полезная информация».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Далее Вы будете перенаправлены на страницу «Вопрос и ответ» и «Тарифы».</a:t>
            </a:r>
          </a:p>
        </p:txBody>
      </p:sp>
      <p:sp>
        <p:nvSpPr>
          <p:cNvPr id="6" name="AutoShape 2" descr="Image">
            <a:extLst>
              <a:ext uri="{FF2B5EF4-FFF2-40B4-BE49-F238E27FC236}">
                <a16:creationId xmlns:a16="http://schemas.microsoft.com/office/drawing/2014/main" id="{5A11C227-0A47-42CA-8650-C07890D934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6645" b="6082"/>
          <a:stretch/>
        </p:blipFill>
        <p:spPr>
          <a:xfrm>
            <a:off x="173290" y="1779530"/>
            <a:ext cx="2174825" cy="4113265"/>
          </a:xfrm>
          <a:prstGeom prst="rect">
            <a:avLst/>
          </a:prstGeom>
          <a:ln>
            <a:solidFill>
              <a:srgbClr val="C07898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0" b="54788"/>
          <a:stretch/>
        </p:blipFill>
        <p:spPr>
          <a:xfrm>
            <a:off x="2526237" y="4645363"/>
            <a:ext cx="2275226" cy="1735281"/>
          </a:xfrm>
          <a:prstGeom prst="rect">
            <a:avLst/>
          </a:prstGeom>
          <a:ln>
            <a:solidFill>
              <a:srgbClr val="C07898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" b="28032"/>
          <a:stretch/>
        </p:blipFill>
        <p:spPr>
          <a:xfrm>
            <a:off x="2648674" y="1779530"/>
            <a:ext cx="1899739" cy="2759516"/>
          </a:xfrm>
          <a:prstGeom prst="rect">
            <a:avLst/>
          </a:prstGeom>
          <a:ln>
            <a:solidFill>
              <a:srgbClr val="C07898"/>
            </a:solidFill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8FB8776-3526-4588-9DA7-4CE3BC3D16C3}"/>
              </a:ext>
            </a:extLst>
          </p:cNvPr>
          <p:cNvSpPr/>
          <p:nvPr/>
        </p:nvSpPr>
        <p:spPr>
          <a:xfrm>
            <a:off x="1155940" y="2225615"/>
            <a:ext cx="916399" cy="7695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t="6424" r="264" b="2910"/>
          <a:stretch/>
        </p:blipFill>
        <p:spPr>
          <a:xfrm>
            <a:off x="5962789" y="1779530"/>
            <a:ext cx="2155794" cy="4249524"/>
          </a:xfrm>
          <a:prstGeom prst="rect">
            <a:avLst/>
          </a:prstGeom>
          <a:ln>
            <a:solidFill>
              <a:srgbClr val="C07898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2" b="19157"/>
          <a:stretch/>
        </p:blipFill>
        <p:spPr>
          <a:xfrm>
            <a:off x="8726662" y="1778056"/>
            <a:ext cx="2089451" cy="3276277"/>
          </a:xfrm>
          <a:prstGeom prst="rect">
            <a:avLst/>
          </a:prstGeom>
          <a:ln>
            <a:solidFill>
              <a:srgbClr val="C07898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" t="8162" r="475" b="62505"/>
          <a:stretch/>
        </p:blipFill>
        <p:spPr>
          <a:xfrm>
            <a:off x="8640085" y="5195821"/>
            <a:ext cx="2262603" cy="1452387"/>
          </a:xfrm>
          <a:prstGeom prst="rect">
            <a:avLst/>
          </a:prstGeom>
          <a:ln>
            <a:solidFill>
              <a:srgbClr val="C07898"/>
            </a:solidFill>
          </a:ln>
        </p:spPr>
      </p:pic>
    </p:spTree>
    <p:extLst>
      <p:ext uri="{BB962C8B-B14F-4D97-AF65-F5344CB8AC3E}">
        <p14:creationId xmlns:p14="http://schemas.microsoft.com/office/powerpoint/2010/main" val="2307073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9FDAA-83A3-405E-AECA-895056D86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234" y="961184"/>
            <a:ext cx="6913803" cy="1450161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782961"/>
                </a:solidFill>
                <a:latin typeface="Arial" panose="020B0604020202020204" pitchFamily="34" charset="0"/>
                <a:ea typeface="Liberation Serif" panose="02020603050405020304" pitchFamily="18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8C301A-A0FB-4CB5-854E-7AC704B1E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50"/>
                    </a14:imgEffect>
                    <a14:imgEffect>
                      <a14:saturation sat="171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686" y="164747"/>
            <a:ext cx="1626837" cy="499740"/>
          </a:xfrm>
          <a:prstGeom prst="rect">
            <a:avLst/>
          </a:prstGeom>
          <a:noFill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1309DB-D465-46A3-9DA3-DCC749DF73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893" y="2981325"/>
            <a:ext cx="2720419" cy="1582322"/>
          </a:xfrm>
          <a:prstGeom prst="rect">
            <a:avLst/>
          </a:prstGeom>
        </p:spPr>
      </p:pic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98A55F70-5DD9-493A-B47F-FDA65F17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B8AFBD5-BD17-4BA7-8829-D9AE7C0800B3}" type="slidenum">
              <a:rPr lang="ru-RU" b="1" smtClean="0"/>
              <a:t>11</a:t>
            </a:fld>
            <a:endParaRPr lang="ru-RU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170449-7F21-445C-9268-7EF1F533C9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09" b="14488"/>
          <a:stretch/>
        </p:blipFill>
        <p:spPr>
          <a:xfrm>
            <a:off x="7791449" y="3275851"/>
            <a:ext cx="4381501" cy="358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47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23939</TotalTime>
  <Words>905</Words>
  <Application>Microsoft Office PowerPoint</Application>
  <PresentationFormat>Широкоэкранный</PresentationFormat>
  <Paragraphs>93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Liberation Serif</vt:lpstr>
      <vt:lpstr>Тема Office</vt:lpstr>
      <vt:lpstr>ИНСТРУКЦИЯ ДЛЯ ПОЛЬЗОВАТЕЛЕЙ МОБИЛЬНОГО ПРИЛОЖЕНИЯ «ЕИРЦ РБ- МОИ ПЛАТЕЖИ» НА ОПЕРАЦИОННЫХ СИСТЕМАХ ANDROID И IOS.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Копылова Радана Петровна</dc:creator>
  <cp:lastModifiedBy>Низамутдинова Эльмира Фануровна</cp:lastModifiedBy>
  <cp:revision>967</cp:revision>
  <cp:lastPrinted>2025-04-14T10:57:47Z</cp:lastPrinted>
  <dcterms:created xsi:type="dcterms:W3CDTF">2021-07-28T08:32:08Z</dcterms:created>
  <dcterms:modified xsi:type="dcterms:W3CDTF">2026-09-15T10:15:58Z</dcterms:modified>
</cp:coreProperties>
</file>